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0"/>
  </p:notesMasterIdLst>
  <p:sldIdLst>
    <p:sldId id="256" r:id="rId2"/>
    <p:sldId id="261" r:id="rId3"/>
    <p:sldId id="314" r:id="rId4"/>
    <p:sldId id="268" r:id="rId5"/>
    <p:sldId id="315" r:id="rId6"/>
    <p:sldId id="272" r:id="rId7"/>
    <p:sldId id="271" r:id="rId8"/>
    <p:sldId id="269" r:id="rId9"/>
    <p:sldId id="258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59" r:id="rId18"/>
    <p:sldId id="316" r:id="rId19"/>
    <p:sldId id="317" r:id="rId20"/>
    <p:sldId id="318" r:id="rId21"/>
    <p:sldId id="319" r:id="rId22"/>
    <p:sldId id="305" r:id="rId23"/>
    <p:sldId id="306" r:id="rId24"/>
    <p:sldId id="263" r:id="rId25"/>
    <p:sldId id="290" r:id="rId26"/>
    <p:sldId id="320" r:id="rId27"/>
    <p:sldId id="287" r:id="rId28"/>
    <p:sldId id="291" r:id="rId29"/>
    <p:sldId id="293" r:id="rId30"/>
    <p:sldId id="292" r:id="rId31"/>
    <p:sldId id="326" r:id="rId32"/>
    <p:sldId id="321" r:id="rId33"/>
    <p:sldId id="322" r:id="rId34"/>
    <p:sldId id="323" r:id="rId35"/>
    <p:sldId id="324" r:id="rId36"/>
    <p:sldId id="329" r:id="rId37"/>
    <p:sldId id="325" r:id="rId38"/>
    <p:sldId id="302" r:id="rId39"/>
    <p:sldId id="303" r:id="rId40"/>
    <p:sldId id="304" r:id="rId41"/>
    <p:sldId id="307" r:id="rId42"/>
    <p:sldId id="327" r:id="rId43"/>
    <p:sldId id="328" r:id="rId44"/>
    <p:sldId id="309" r:id="rId45"/>
    <p:sldId id="310" r:id="rId46"/>
    <p:sldId id="311" r:id="rId47"/>
    <p:sldId id="313" r:id="rId48"/>
    <p:sldId id="27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752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Sunday, February 3,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February 3,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ithub.com/astro-abb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408"/>
            <a:ext cx="7848600" cy="1927225"/>
          </a:xfrm>
        </p:spPr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CLIMATE </a:t>
            </a:r>
            <a:r>
              <a:rPr lang="en-US" sz="3600" dirty="0" smtClean="0"/>
              <a:t>/ SPACE 405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002</a:t>
            </a:r>
            <a:br>
              <a:rPr lang="en-US" sz="3600" dirty="0" smtClean="0"/>
            </a:br>
            <a:r>
              <a:rPr lang="en-US" sz="3600" dirty="0" smtClean="0"/>
              <a:t>class session #4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/>
              <a:t>	</a:t>
            </a:r>
            <a:r>
              <a:rPr lang="en-US" sz="5400" i="1" dirty="0"/>
              <a:t>Visualization Basics - From Chart to </a:t>
            </a:r>
            <a:r>
              <a:rPr lang="en-US" sz="5400" i="1" dirty="0" smtClean="0"/>
              <a:t>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Additional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Perception: Theory, Experimentation, and Application to the Development of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54" y="1945352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</a:t>
            </a:r>
            <a:r>
              <a:rPr lang="en-US" dirty="0" smtClean="0"/>
              <a:t> 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 </a:t>
            </a:r>
            <a:r>
              <a:rPr lang="en-US" dirty="0" smtClean="0"/>
              <a:t>around a certain topic or point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sz="3200" dirty="0" smtClean="0">
              <a:solidFill>
                <a:srgbClr val="C63D2E"/>
              </a:solidFill>
            </a:endParaRPr>
          </a:p>
          <a:p>
            <a:endParaRPr lang="en-US" sz="3200" dirty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3200" dirty="0" err="1" smtClean="0">
                <a:solidFill>
                  <a:srgbClr val="C63D2E"/>
                </a:solidFill>
              </a:rPr>
              <a:t>infographics</a:t>
            </a:r>
            <a:r>
              <a:rPr lang="en-US" sz="3200" dirty="0" smtClean="0">
                <a:solidFill>
                  <a:srgbClr val="C63D2E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 smtClean="0"/>
              <a:t>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</a:t>
            </a:r>
            <a:r>
              <a:rPr lang="en-US" dirty="0" smtClean="0"/>
              <a:t>graphics ? </a:t>
            </a:r>
            <a:r>
              <a:rPr lang="en-US" dirty="0" smtClean="0"/>
              <a:t>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audience, and what point are you trying to make.</a:t>
            </a: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Recall our Audience Examples from Before?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Audobon</a:t>
            </a:r>
            <a:r>
              <a:rPr lang="en-US" dirty="0" smtClean="0"/>
              <a:t> Society Climate 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15" r="7647"/>
          <a:stretch/>
        </p:blipFill>
        <p:spPr>
          <a:xfrm>
            <a:off x="49320" y="2071269"/>
            <a:ext cx="4659621" cy="3573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91" y="2391824"/>
            <a:ext cx="4509039" cy="2900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165" y="6116518"/>
            <a:ext cx="376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 Climate Assessment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68" y="6116518"/>
            <a:ext cx="254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Huber and </a:t>
            </a:r>
            <a:r>
              <a:rPr lang="en-US" dirty="0" err="1" smtClean="0"/>
              <a:t>Knutti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</a:t>
            </a:r>
            <a:r>
              <a:rPr lang="en-US" sz="2400" dirty="0" smtClean="0"/>
              <a:t>what </a:t>
            </a:r>
            <a:r>
              <a:rPr lang="en-US" sz="2400" dirty="0" smtClean="0"/>
              <a:t>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</a:t>
            </a:r>
            <a:r>
              <a:rPr lang="en-US" sz="2800" dirty="0" smtClean="0">
                <a:solidFill>
                  <a:srgbClr val="C63D2E"/>
                </a:solidFill>
              </a:rPr>
              <a:t>future work and this class will </a:t>
            </a:r>
            <a:r>
              <a:rPr lang="en-US" sz="2800" dirty="0" smtClean="0">
                <a:solidFill>
                  <a:srgbClr val="C63D2E"/>
                </a:solidFill>
              </a:rPr>
              <a:t>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599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923"/>
            <a:ext cx="8229600" cy="5119077"/>
          </a:xfrm>
        </p:spPr>
        <p:txBody>
          <a:bodyPr>
            <a:normAutofit/>
          </a:bodyPr>
          <a:lstStyle/>
          <a:p>
            <a:r>
              <a:rPr lang="en-US" dirty="0" smtClean="0"/>
              <a:t>Within lectures and labs </a:t>
            </a:r>
            <a:r>
              <a:rPr lang="mr-IN" dirty="0" smtClean="0"/>
              <a:t>–</a:t>
            </a:r>
            <a:r>
              <a:rPr lang="en-US" dirty="0" smtClean="0"/>
              <a:t> we </a:t>
            </a:r>
            <a:r>
              <a:rPr lang="en-US" dirty="0" smtClean="0"/>
              <a:t>are building </a:t>
            </a:r>
            <a:r>
              <a:rPr lang="en-US" dirty="0" smtClean="0"/>
              <a:t>a </a:t>
            </a:r>
            <a:r>
              <a:rPr lang="en-US" dirty="0" smtClean="0"/>
              <a:t>toolkit </a:t>
            </a:r>
            <a:r>
              <a:rPr lang="en-US" dirty="0" smtClean="0"/>
              <a:t>of -  </a:t>
            </a:r>
            <a:endParaRPr lang="en-US" dirty="0"/>
          </a:p>
          <a:p>
            <a:pPr lvl="1"/>
            <a:r>
              <a:rPr lang="en-US" dirty="0" smtClean="0"/>
              <a:t>Basic and advanced statistics </a:t>
            </a:r>
          </a:p>
          <a:p>
            <a:pPr lvl="2"/>
            <a:r>
              <a:rPr lang="en-US" dirty="0" smtClean="0"/>
              <a:t>(from t-test to bootstrap analysis)</a:t>
            </a:r>
          </a:p>
          <a:p>
            <a:pPr lvl="1"/>
            <a:r>
              <a:rPr lang="en-US" dirty="0" smtClean="0"/>
              <a:t>Basic and advanced programming </a:t>
            </a:r>
          </a:p>
          <a:p>
            <a:pPr lvl="2"/>
            <a:r>
              <a:rPr lang="en-US" dirty="0" smtClean="0"/>
              <a:t>(from reading in data to object oriented data analysis)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are going to take a walk here into the basics of design sciences and information science to </a:t>
            </a:r>
            <a:r>
              <a:rPr lang="en-US" dirty="0" smtClean="0"/>
              <a:t>answer</a:t>
            </a:r>
            <a:r>
              <a:rPr lang="en-US" dirty="0"/>
              <a:t> </a:t>
            </a:r>
            <a:r>
              <a:rPr lang="en-US" dirty="0" smtClean="0"/>
              <a:t>----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80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54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(our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1947980"/>
            <a:ext cx="4377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merged this axis, to make them more comparable for the reader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While these data are of different TYPE (one is time dependent, one is not) so we keep them separate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7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6712" y="777118"/>
            <a:ext cx="4536321" cy="3168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This is where </a:t>
            </a:r>
            <a:r>
              <a:rPr lang="en-US" sz="3100" dirty="0" smtClean="0">
                <a:solidFill>
                  <a:srgbClr val="292934"/>
                </a:solidFill>
              </a:rPr>
              <a:t>some of the quotable “</a:t>
            </a:r>
            <a:r>
              <a:rPr lang="en-US" sz="3100" dirty="0" smtClean="0">
                <a:solidFill>
                  <a:srgbClr val="292934"/>
                </a:solidFill>
              </a:rPr>
              <a:t>rules” come from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/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3100" dirty="0" smtClean="0">
                <a:solidFill>
                  <a:srgbClr val="292934"/>
                </a:solidFill>
              </a:rPr>
              <a:t>if </a:t>
            </a:r>
            <a:r>
              <a:rPr lang="en-US" sz="3100" dirty="0" smtClean="0">
                <a:solidFill>
                  <a:srgbClr val="292934"/>
                </a:solidFill>
              </a:rPr>
              <a:t>you can create a figure that avoids relying on color hue or area for direction or position it is usually recommended</a:t>
            </a:r>
            <a:endParaRPr lang="en-US" sz="310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sz="3200" i="1" u="sng" dirty="0" smtClean="0">
                <a:solidFill>
                  <a:srgbClr val="C63D2E"/>
                </a:solidFill>
              </a:rPr>
              <a:t>(accuracy)</a:t>
            </a:r>
            <a:r>
              <a:rPr lang="en-US" sz="3200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sz="3200" i="1" u="sng" dirty="0" smtClean="0">
                <a:solidFill>
                  <a:srgbClr val="C63D2E"/>
                </a:solidFill>
              </a:rPr>
              <a:t>(aesthetics)</a:t>
            </a:r>
            <a:r>
              <a:rPr lang="en-US" sz="3200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397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in this class with colors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175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956988"/>
            <a:ext cx="4814144" cy="4714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624926" y="4561726"/>
            <a:ext cx="863078" cy="1578110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96651" y="5944383"/>
            <a:ext cx="359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colororacle.org</a:t>
            </a:r>
            <a:r>
              <a:rPr lang="en-US" dirty="0"/>
              <a:t>/</a:t>
            </a:r>
            <a:r>
              <a:rPr lang="en-US" dirty="0" err="1"/>
              <a:t>usage.html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4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37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" y="1898664"/>
            <a:ext cx="6566192" cy="4141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5151" y="2210141"/>
            <a:ext cx="22968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We </a:t>
            </a:r>
            <a:r>
              <a:rPr lang="en-US" sz="2400" dirty="0" smtClean="0">
                <a:solidFill>
                  <a:srgbClr val="C63D2E"/>
                </a:solidFill>
              </a:rPr>
              <a:t>will see this graphic later in the labs but here </a:t>
            </a:r>
            <a:r>
              <a:rPr lang="en-US" sz="2400" dirty="0" smtClean="0">
                <a:solidFill>
                  <a:srgbClr val="C63D2E"/>
                </a:solidFill>
              </a:rPr>
              <a:t>to express relation and highlighted color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695324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86"/>
            <a:ext cx="8229600" cy="990600"/>
          </a:xfrm>
        </p:spPr>
        <p:txBody>
          <a:bodyPr/>
          <a:lstStyle/>
          <a:p>
            <a:r>
              <a:rPr lang="en-US" dirty="0" smtClean="0"/>
              <a:t>Brief History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97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Exploring information about the natural world isn’t a new idea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878"/>
            <a:ext cx="3022312" cy="182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44" y="3055821"/>
            <a:ext cx="865936" cy="1044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1" y="3577839"/>
            <a:ext cx="36582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~ </a:t>
            </a:r>
            <a:r>
              <a:rPr lang="cs-CZ" dirty="0" smtClean="0"/>
              <a:t>16,500 </a:t>
            </a:r>
            <a:r>
              <a:rPr lang="cs-CZ" dirty="0" err="1" smtClean="0"/>
              <a:t>years</a:t>
            </a:r>
            <a:r>
              <a:rPr lang="cs-CZ" dirty="0" smtClean="0"/>
              <a:t> ago </a:t>
            </a:r>
            <a:r>
              <a:rPr lang="mr-IN" dirty="0" smtClean="0"/>
              <a:t>–</a:t>
            </a:r>
            <a:r>
              <a:rPr lang="cs-CZ" dirty="0" smtClean="0"/>
              <a:t> </a:t>
            </a:r>
            <a:r>
              <a:rPr lang="cs-CZ" dirty="0" err="1" smtClean="0"/>
              <a:t>interpretation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Pleides</a:t>
            </a:r>
            <a:r>
              <a:rPr lang="cs-CZ" dirty="0" smtClean="0"/>
              <a:t> </a:t>
            </a:r>
          </a:p>
          <a:p>
            <a:endParaRPr lang="cs-CZ" sz="1200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news.bbc.co.uk</a:t>
            </a:r>
            <a:r>
              <a:rPr lang="en-US" sz="1100" dirty="0"/>
              <a:t>/2/hi/science/nature/871930.stm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92" y="1438907"/>
            <a:ext cx="4495710" cy="29685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48290" y="4407503"/>
            <a:ext cx="4495709" cy="220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~10</a:t>
            </a:r>
            <a:r>
              <a:rPr lang="en-US" baseline="30000" dirty="0" smtClean="0"/>
              <a:t>th</a:t>
            </a:r>
            <a:r>
              <a:rPr lang="en-US" dirty="0" smtClean="0"/>
              <a:t> century AD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/>
              <a:t>Ṣūrat</a:t>
            </a:r>
            <a:r>
              <a:rPr lang="en-US" dirty="0"/>
              <a:t> al-</a:t>
            </a:r>
            <a:r>
              <a:rPr lang="en-US" dirty="0" err="1"/>
              <a:t>Arḍ</a:t>
            </a:r>
            <a:r>
              <a:rPr lang="en-US" dirty="0"/>
              <a:t>” (Picture of the World</a:t>
            </a:r>
            <a:r>
              <a:rPr lang="en-US" dirty="0" smtClean="0"/>
              <a:t>) from al</a:t>
            </a:r>
            <a:r>
              <a:rPr lang="en-US" dirty="0"/>
              <a:t>-</a:t>
            </a:r>
            <a:r>
              <a:rPr lang="en-US" dirty="0" err="1"/>
              <a:t>Iṣṭakhrī’s</a:t>
            </a:r>
            <a:r>
              <a:rPr lang="en-US" dirty="0"/>
              <a:t> </a:t>
            </a:r>
            <a:r>
              <a:rPr lang="en-US" dirty="0" err="1"/>
              <a:t>Kitāb</a:t>
            </a:r>
            <a:r>
              <a:rPr lang="en-US" dirty="0"/>
              <a:t> al-</a:t>
            </a:r>
            <a:r>
              <a:rPr lang="en-US" dirty="0" err="1"/>
              <a:t>masālik</a:t>
            </a:r>
            <a:r>
              <a:rPr lang="en-US" dirty="0"/>
              <a:t> </a:t>
            </a:r>
            <a:r>
              <a:rPr lang="en-US" dirty="0" err="1"/>
              <a:t>wa</a:t>
            </a:r>
            <a:r>
              <a:rPr lang="en-US" dirty="0"/>
              <a:t>-al-</a:t>
            </a:r>
            <a:r>
              <a:rPr lang="en-US" dirty="0" err="1"/>
              <a:t>mamālik</a:t>
            </a:r>
            <a:r>
              <a:rPr lang="en-US" dirty="0"/>
              <a:t> (Book of Routes and Realms). 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/>
              <a:t>Medieval Islamic Maps : An </a:t>
            </a:r>
            <a:r>
              <a:rPr lang="en-US" sz="1100" dirty="0" smtClean="0"/>
              <a:t>Exploration </a:t>
            </a:r>
            <a:r>
              <a:rPr lang="mr-IN" sz="1100" dirty="0" smtClean="0"/>
              <a:t>–</a:t>
            </a:r>
            <a:r>
              <a:rPr lang="en-US" sz="1100" dirty="0" smtClean="0"/>
              <a:t> Pinto 2016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52" y="4648330"/>
            <a:ext cx="2078458" cy="20784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30310" y="4642890"/>
            <a:ext cx="2083716" cy="223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1612 AD</a:t>
            </a:r>
          </a:p>
          <a:p>
            <a:endParaRPr lang="en-US" dirty="0" smtClean="0"/>
          </a:p>
          <a:p>
            <a:r>
              <a:rPr lang="en-US" dirty="0" smtClean="0"/>
              <a:t>Galileo’s observation of sunspots</a:t>
            </a:r>
          </a:p>
          <a:p>
            <a:endParaRPr lang="en-US" dirty="0" smtClean="0"/>
          </a:p>
          <a:p>
            <a:r>
              <a:rPr lang="en-US" sz="1050" dirty="0"/>
              <a:t>http://</a:t>
            </a:r>
            <a:r>
              <a:rPr lang="en-US" sz="1050" dirty="0" err="1"/>
              <a:t>galileo.rice.edu</a:t>
            </a:r>
            <a:r>
              <a:rPr lang="en-US" sz="1050" dirty="0"/>
              <a:t>/</a:t>
            </a:r>
            <a:r>
              <a:rPr lang="en-US" sz="1050" dirty="0" err="1"/>
              <a:t>sci</a:t>
            </a:r>
            <a:r>
              <a:rPr lang="en-US" sz="1050" dirty="0"/>
              <a:t>/observations/</a:t>
            </a:r>
            <a:r>
              <a:rPr lang="en-US" sz="1050" dirty="0" err="1"/>
              <a:t>sunspot_drawings.html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419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1716218"/>
            <a:ext cx="6132805" cy="460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84" y="1632819"/>
            <a:ext cx="6478510" cy="47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4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8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1" y="1664414"/>
            <a:ext cx="78406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on your desk discuss the screenshots with a friend </a:t>
            </a:r>
            <a:endParaRPr lang="en-US" sz="2400" dirty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and how these use the elements to address their audience   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Abstraction</a:t>
            </a:r>
          </a:p>
          <a:p>
            <a:pPr lvl="1"/>
            <a:r>
              <a:rPr lang="en-US" sz="2800" dirty="0"/>
              <a:t>Coloring</a:t>
            </a:r>
          </a:p>
          <a:p>
            <a:pPr lvl="1"/>
            <a:r>
              <a:rPr lang="en-US" sz="2800" dirty="0"/>
              <a:t>Layering</a:t>
            </a:r>
          </a:p>
          <a:p>
            <a:pPr lvl="1"/>
            <a:r>
              <a:rPr lang="en-US" sz="2800" dirty="0"/>
              <a:t>Refining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71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760"/>
            <a:ext cx="8229600" cy="990600"/>
          </a:xfrm>
        </p:spPr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1"/>
            <a:ext cx="8229600" cy="573298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We are back in the lab on Wednesday. This was a brief introduction to visualizations.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Don’t be afraid to stretch your curiosity to see if there’s a better way to make your graphics!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693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68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1507</TotalTime>
  <Words>2063</Words>
  <Application>Microsoft Macintosh PowerPoint</Application>
  <PresentationFormat>On-screen Show (4:3)</PresentationFormat>
  <Paragraphs>353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Clarity</vt:lpstr>
      <vt:lpstr> CLIMATE / SPACE 405 – 002 class session #4 </vt:lpstr>
      <vt:lpstr>Visualization of Information - </vt:lpstr>
      <vt:lpstr>Visualization of Information - </vt:lpstr>
      <vt:lpstr>Brief History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Recall our Audience Examples from Before?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 This is where some of the quotable “rules” come from –   if you can create a figure that avoids relying on color hue or area for direction or position it is usually recommended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4 – Layering Add layers to express meaning  </vt:lpstr>
      <vt:lpstr>Element 5 – Refine Once you have a good figure – try seeing how you can simply it to express the most meaning </vt:lpstr>
      <vt:lpstr>Element 5 – Refine Once you have a good figure – try seeing how you can simply it to express the most meaning </vt:lpstr>
      <vt:lpstr>What we’ve learned</vt:lpstr>
      <vt:lpstr>Let’s put what we’ve learned into practice </vt:lpstr>
      <vt:lpstr>Let’s put what we’ve learned into practice </vt:lpstr>
      <vt:lpstr>PowerPoint Presentation</vt:lpstr>
      <vt:lpstr>PowerPoint Presentation</vt:lpstr>
      <vt:lpstr>PowerPoint Presentation</vt:lpstr>
      <vt:lpstr>Wrap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60</cp:revision>
  <dcterms:created xsi:type="dcterms:W3CDTF">2018-03-20T00:37:42Z</dcterms:created>
  <dcterms:modified xsi:type="dcterms:W3CDTF">2019-02-03T22:35:48Z</dcterms:modified>
</cp:coreProperties>
</file>